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sldIdLst>
    <p:sldId id="258" r:id="rId2"/>
    <p:sldId id="260" r:id="rId3"/>
    <p:sldId id="259" r:id="rId4"/>
    <p:sldId id="262" r:id="rId5"/>
    <p:sldId id="261" r:id="rId6"/>
    <p:sldId id="263" r:id="rId7"/>
    <p:sldId id="265" r:id="rId8"/>
    <p:sldId id="266" r:id="rId9"/>
    <p:sldId id="267" r:id="rId10"/>
    <p:sldId id="270" r:id="rId11"/>
    <p:sldId id="271" r:id="rId12"/>
    <p:sldId id="272" r:id="rId13"/>
    <p:sldId id="273" r:id="rId14"/>
    <p:sldId id="275"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90" autoAdjust="0"/>
    <p:restoredTop sz="90681" autoAdjust="0"/>
  </p:normalViewPr>
  <p:slideViewPr>
    <p:cSldViewPr>
      <p:cViewPr>
        <p:scale>
          <a:sx n="75" d="100"/>
          <a:sy n="75" d="100"/>
        </p:scale>
        <p:origin x="-1230" y="3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2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6FEAC5-5817-4786-A547-21B426D23716}" type="datetimeFigureOut">
              <a:rPr lang="fr-FR" smtClean="0"/>
              <a:pPr/>
              <a:t>25/01/2020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DDA869-88EF-424F-BAD0-AC1E4DBBEE88}"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D4DDA869-88EF-424F-BAD0-AC1E4DBBEE88}" type="slidenum">
              <a:rPr lang="fr-FR" smtClean="0"/>
              <a:pPr/>
              <a:t>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re 28"/>
          <p:cNvSpPr>
            <a:spLocks noGrp="1"/>
          </p:cNvSpPr>
          <p:nvPr>
            <p:ph type="ctrTitle"/>
          </p:nvPr>
        </p:nvSpPr>
        <p:spPr>
          <a:xfrm>
            <a:off x="381000" y="4853411"/>
            <a:ext cx="8458200" cy="1222375"/>
          </a:xfrm>
        </p:spPr>
        <p:txBody>
          <a:bodyPr anchor="t"/>
          <a:lstStyle/>
          <a:p>
            <a:r>
              <a:rPr kumimoji="0" lang="fr-FR" smtClean="0"/>
              <a:t>Cliquez pour modifier le style du titre</a:t>
            </a:r>
            <a:endParaRPr kumimoji="0" lang="en-US"/>
          </a:p>
        </p:txBody>
      </p:sp>
      <p:sp>
        <p:nvSpPr>
          <p:cNvPr id="9" name="Sous-titr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16" name="Espace réservé de la date 15"/>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2" name="Espace réservé du pied de page 1"/>
          <p:cNvSpPr>
            <a:spLocks noGrp="1"/>
          </p:cNvSpPr>
          <p:nvPr>
            <p:ph type="ftr" sz="quarter" idx="11"/>
          </p:nvPr>
        </p:nvSpPr>
        <p:spPr/>
        <p:txBody>
          <a:bodyPr/>
          <a:lstStyle/>
          <a:p>
            <a:endParaRPr lang="fr-FR"/>
          </a:p>
        </p:txBody>
      </p:sp>
      <p:sp>
        <p:nvSpPr>
          <p:cNvPr id="15" name="Espace réservé du numéro de diapositive 14"/>
          <p:cNvSpPr>
            <a:spLocks noGrp="1"/>
          </p:cNvSpPr>
          <p:nvPr>
            <p:ph type="sldNum" sz="quarter" idx="12"/>
          </p:nvPr>
        </p:nvSpPr>
        <p:spPr>
          <a:xfrm>
            <a:off x="8229600" y="6473952"/>
            <a:ext cx="758952" cy="246888"/>
          </a:xfrm>
        </p:spPr>
        <p:txBody>
          <a:bodyPr/>
          <a:lstStyle/>
          <a:p>
            <a:fld id="{21CA2C68-0B71-4EFC-B9D7-404CB997C291}"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Titre 21"/>
          <p:cNvSpPr>
            <a:spLocks noGrp="1"/>
          </p:cNvSpPr>
          <p:nvPr>
            <p:ph type="title"/>
          </p:nvPr>
        </p:nvSpPr>
        <p:spPr/>
        <p:txBody>
          <a:bodyPr/>
          <a:lstStyle/>
          <a:p>
            <a:r>
              <a:rPr kumimoji="0" lang="fr-FR" smtClean="0"/>
              <a:t>Cliquez pour modifier le style du titre</a:t>
            </a:r>
            <a:endParaRPr kumimoji="0" lang="en-US"/>
          </a:p>
        </p:txBody>
      </p:sp>
      <p:sp>
        <p:nvSpPr>
          <p:cNvPr id="27" name="Espace réservé du contenu 26"/>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19" name="Espace réservé du pied de page 18"/>
          <p:cNvSpPr>
            <a:spLocks noGrp="1"/>
          </p:cNvSpPr>
          <p:nvPr>
            <p:ph type="ftr" sz="quarter" idx="11"/>
          </p:nvPr>
        </p:nvSpPr>
        <p:spPr>
          <a:xfrm>
            <a:off x="3581400" y="76200"/>
            <a:ext cx="2895600" cy="288925"/>
          </a:xfrm>
        </p:spPr>
        <p:txBody>
          <a:bodyPr/>
          <a:lstStyle/>
          <a:p>
            <a:endParaRPr lang="fr-FR"/>
          </a:p>
        </p:txBody>
      </p:sp>
      <p:sp>
        <p:nvSpPr>
          <p:cNvPr id="16" name="Espace réservé du numéro de diapositive 15"/>
          <p:cNvSpPr>
            <a:spLocks noGrp="1"/>
          </p:cNvSpPr>
          <p:nvPr>
            <p:ph type="sldNum" sz="quarter" idx="12"/>
          </p:nvPr>
        </p:nvSpPr>
        <p:spPr>
          <a:xfrm>
            <a:off x="8229600" y="6473952"/>
            <a:ext cx="758952" cy="246888"/>
          </a:xfrm>
        </p:spPr>
        <p:txBody>
          <a:bodyPr/>
          <a:lstStyle/>
          <a:p>
            <a:fld id="{21CA2C68-0B71-4EFC-B9D7-404CB997C29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texte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9" name="Espace réservé de la date 18"/>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11" name="Espace réservé du pied de page 10"/>
          <p:cNvSpPr>
            <a:spLocks noGrp="1"/>
          </p:cNvSpPr>
          <p:nvPr>
            <p:ph type="ftr" sz="quarter" idx="11"/>
          </p:nvPr>
        </p:nvSpPr>
        <p:spPr/>
        <p:txBody>
          <a:bodyPr/>
          <a:lstStyle/>
          <a:p>
            <a:endParaRPr lang="fr-FR"/>
          </a:p>
        </p:txBody>
      </p:sp>
      <p:sp>
        <p:nvSpPr>
          <p:cNvPr id="16" name="Espace réservé du numéro de diapositive 15"/>
          <p:cNvSpPr>
            <a:spLocks noGrp="1"/>
          </p:cNvSpPr>
          <p:nvPr>
            <p:ph type="sldNum" sz="quarter" idx="12"/>
          </p:nvPr>
        </p:nvSpPr>
        <p:spPr/>
        <p:txBody>
          <a:bodyPr/>
          <a:lstStyle/>
          <a:p>
            <a:fld id="{21CA2C68-0B71-4EFC-B9D7-404CB997C291}" type="slidenum">
              <a:rPr lang="fr-FR" smtClean="0"/>
              <a:pPr/>
              <a:t>‹N°›</a:t>
            </a:fld>
            <a:endParaRPr lang="fr-FR"/>
          </a:p>
        </p:txBody>
      </p:sp>
      <p:sp>
        <p:nvSpPr>
          <p:cNvPr id="8" name="Titre 7"/>
          <p:cNvSpPr>
            <a:spLocks noGrp="1"/>
          </p:cNvSpPr>
          <p:nvPr>
            <p:ph type="title"/>
          </p:nvPr>
        </p:nvSpPr>
        <p:spPr>
          <a:xfrm>
            <a:off x="180475" y="2947085"/>
            <a:ext cx="8686800" cy="1184825"/>
          </a:xfrm>
        </p:spPr>
        <p:txBody>
          <a:bodyPr rtlCol="0" anchor="t"/>
          <a:lstStyle>
            <a:lvl1pPr algn="r">
              <a:defRPr/>
            </a:lvl1pPr>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0" name="Titre 1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4" name="Espace réservé du contenu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10" name="Espace réservé du pied de page 9"/>
          <p:cNvSpPr>
            <a:spLocks noGrp="1"/>
          </p:cNvSpPr>
          <p:nvPr>
            <p:ph type="ftr" sz="quarter" idx="11"/>
          </p:nvPr>
        </p:nvSpPr>
        <p:spPr/>
        <p:txBody>
          <a:bodyPr/>
          <a:lstStyle/>
          <a:p>
            <a:endParaRPr lang="fr-FR"/>
          </a:p>
        </p:txBody>
      </p:sp>
      <p:sp>
        <p:nvSpPr>
          <p:cNvPr id="31" name="Espace réservé du numéro de diapositive 30"/>
          <p:cNvSpPr>
            <a:spLocks noGrp="1"/>
          </p:cNvSpPr>
          <p:nvPr>
            <p:ph type="sldNum" sz="quarter" idx="12"/>
          </p:nvPr>
        </p:nvSpPr>
        <p:spPr/>
        <p:txBody>
          <a:bodyPr/>
          <a:lstStyle/>
          <a:p>
            <a:fld id="{21CA2C68-0B71-4EFC-B9D7-404CB997C29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9" name="Titre 28"/>
          <p:cNvSpPr>
            <a:spLocks noGrp="1"/>
          </p:cNvSpPr>
          <p:nvPr>
            <p:ph type="title"/>
          </p:nvPr>
        </p:nvSpPr>
        <p:spPr>
          <a:xfrm>
            <a:off x="304800" y="5410200"/>
            <a:ext cx="8610600" cy="882650"/>
          </a:xfrm>
        </p:spPr>
        <p:txBody>
          <a:bodyPr anchor="ctr"/>
          <a:lstStyle>
            <a:lvl1pPr>
              <a:defRPr/>
            </a:lvl1p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25" name="Espace réservé du texte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8" name="Espace réservé du contenu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229600" y="6477000"/>
            <a:ext cx="762000" cy="246888"/>
          </a:xfrm>
        </p:spPr>
        <p:txBody>
          <a:bodyPr/>
          <a:lstStyle/>
          <a:p>
            <a:fld id="{21CA2C68-0B71-4EFC-B9D7-404CB997C291}" type="slidenum">
              <a:rPr lang="fr-FR" smtClean="0"/>
              <a:pPr/>
              <a:t>‹N°›</a:t>
            </a:fld>
            <a:endParaRPr lang="fr-FR"/>
          </a:p>
        </p:txBody>
      </p:sp>
      <p:sp>
        <p:nvSpPr>
          <p:cNvPr id="11" name="Connecteur droit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0" name="Titre 2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21" name="Espace réservé du pied de page 20"/>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1CA2C68-0B71-4EFC-B9D7-404CB997C29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24" name="Espace réservé du pied de page 23"/>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1CA2C68-0B71-4EFC-B9D7-404CB997C29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Connecteur droit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re 11"/>
          <p:cNvSpPr>
            <a:spLocks noGrp="1"/>
          </p:cNvSpPr>
          <p:nvPr>
            <p:ph type="title"/>
          </p:nvPr>
        </p:nvSpPr>
        <p:spPr>
          <a:xfrm>
            <a:off x="457200" y="5486400"/>
            <a:ext cx="8458200" cy="520700"/>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14" name="Espace réservé du contenu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29" name="Espace réservé du pied de page 28"/>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1CA2C68-0B71-4EFC-B9D7-404CB997C29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3" name="Espace réservé pour une imag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fr-FR" smtClean="0"/>
              <a:t>Cliquez sur l'icône pour ajouter une image</a:t>
            </a:r>
            <a:endParaRPr kumimoji="0" lang="en-US" dirty="0"/>
          </a:p>
        </p:txBody>
      </p:sp>
      <p:sp>
        <p:nvSpPr>
          <p:cNvPr id="7" name="Espace réservé de la date 6"/>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31" name="Espace réservé du numéro de diapositive 30"/>
          <p:cNvSpPr>
            <a:spLocks noGrp="1"/>
          </p:cNvSpPr>
          <p:nvPr>
            <p:ph type="sldNum" sz="quarter" idx="12"/>
          </p:nvPr>
        </p:nvSpPr>
        <p:spPr/>
        <p:txBody>
          <a:bodyPr/>
          <a:lstStyle/>
          <a:p>
            <a:fld id="{21CA2C68-0B71-4EFC-B9D7-404CB997C291}" type="slidenum">
              <a:rPr lang="fr-FR" smtClean="0"/>
              <a:pPr/>
              <a:t>‹N°›</a:t>
            </a:fld>
            <a:endParaRPr lang="fr-FR"/>
          </a:p>
        </p:txBody>
      </p:sp>
      <p:sp>
        <p:nvSpPr>
          <p:cNvPr id="17" name="Titre 16"/>
          <p:cNvSpPr>
            <a:spLocks noGrp="1"/>
          </p:cNvSpPr>
          <p:nvPr>
            <p:ph type="title"/>
          </p:nvPr>
        </p:nvSpPr>
        <p:spPr>
          <a:xfrm>
            <a:off x="381000" y="4993760"/>
            <a:ext cx="5867400" cy="522288"/>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1CA2C68-0B71-4EFC-B9D7-404CB997C29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549276"/>
            <a:ext cx="18288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549276"/>
            <a:ext cx="62484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3B4A80B-0514-471C-87F5-276F535062D5}" type="datetimeFigureOut">
              <a:rPr lang="fr-FR" smtClean="0"/>
              <a:pPr/>
              <a:t>25/01/2020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1CA2C68-0B71-4EFC-B9D7-404CB997C29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Espace réservé du texte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1" name="Espace réservé de la date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3B4A80B-0514-471C-87F5-276F535062D5}" type="datetimeFigureOut">
              <a:rPr lang="fr-FR" smtClean="0"/>
              <a:pPr/>
              <a:t>25/01/2020</a:t>
            </a:fld>
            <a:endParaRPr lang="fr-FR"/>
          </a:p>
        </p:txBody>
      </p:sp>
      <p:sp>
        <p:nvSpPr>
          <p:cNvPr id="28" name="Espace réservé du pied de page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fr-FR"/>
          </a:p>
        </p:txBody>
      </p:sp>
      <p:sp>
        <p:nvSpPr>
          <p:cNvPr id="5" name="Espace réservé du numéro de diapositive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1CA2C68-0B71-4EFC-B9D7-404CB997C291}" type="slidenum">
              <a:rPr lang="fr-FR" smtClean="0"/>
              <a:pPr/>
              <a:t>‹N°›</a:t>
            </a:fld>
            <a:endParaRPr lang="fr-FR"/>
          </a:p>
        </p:txBody>
      </p:sp>
      <p:sp>
        <p:nvSpPr>
          <p:cNvPr id="10" name="Espace réservé du titre 9"/>
          <p:cNvSpPr>
            <a:spLocks noGrp="1"/>
          </p:cNvSpPr>
          <p:nvPr>
            <p:ph type="title"/>
          </p:nvPr>
        </p:nvSpPr>
        <p:spPr>
          <a:xfrm>
            <a:off x="304800" y="457200"/>
            <a:ext cx="8686800" cy="838200"/>
          </a:xfrm>
          <a:prstGeom prst="rect">
            <a:avLst/>
          </a:prstGeom>
        </p:spPr>
        <p:txBody>
          <a:bodyPr vert="horz" anchor="ctr">
            <a:normAutofit/>
          </a:bodyPr>
          <a:lstStyle/>
          <a:p>
            <a:r>
              <a:rPr kumimoji="0" lang="fr-FR" smtClean="0"/>
              <a:t>Cliquez pour modifier le style du titre</a:t>
            </a:r>
            <a:endParaRPr kumimoji="0" lang="en-US"/>
          </a:p>
        </p:txBody>
      </p:sp>
      <p:sp>
        <p:nvSpPr>
          <p:cNvPr id="9" name="Connecteur droit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cteur droit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audio" Target="file:///C:\Users\radia\Downloads\06.Alamal%20Douce_psdojo.net.mp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audio" Target="file:///C:\Users\radia\Downloads\06.Alamal%20Douce_psdojo.net.mp3"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audio" Target="file:///C:\Users\radia\Downloads\06.Alamal%20Douce_psdojo.net.mp3"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audio" Target="file:///C:\Users\radia\Downloads\06.Alamal%20Douce_psdojo.net.mp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audio" Target="file:///C:\Users\radia\Downloads\06.Alamal%20Douce_psdojo.net.mp3"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audio" Target="file:///C:\Users\radia\Downloads\06.Alamal%20Douce_psdojo.net.mp3"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audio" Target="file:///C:\Users\radia\Downloads\06.Alamal%20Douce_psdojo.net.mp3"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audio" Target="file:///C:\Users\radia\Downloads\06.Alamal%20Douce_psdojo.net.mp3" TargetMode="Externa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audio" Target="file:///C:\Users\radia\Downloads\06.Alamal%20Douce_psdojo.net.mp3" TargetMode="Externa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audio2.wav"/><Relationship Id="rId7"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audio" Target="file:///C:\Users\radia\Downloads\06.Alamal%20Douce_psdojo.net.mp3" TargetMode="Externa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audio" Target="file:///C:\Users\radia\Downloads\06.Alamal%20Douce_psdojo.net.mp3" TargetMode="Externa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audio" Target="file:///C:\Users\radia\Downloads\06.Alamal%20Douce_psdojo.net.mp3" TargetMode="Externa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audio" Target="file:///C:\Users\radia\Downloads\06.Alamal%20Douce_psdojo.net.mp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85918" y="571480"/>
            <a:ext cx="5786478" cy="523220"/>
          </a:xfrm>
          <a:prstGeom prst="rect">
            <a:avLst/>
          </a:prstGeom>
          <a:noFill/>
          <a:ln>
            <a:solidFill>
              <a:schemeClr val="tx2">
                <a:lumMod val="40000"/>
                <a:lumOff val="60000"/>
              </a:schemeClr>
            </a:solidFill>
          </a:ln>
        </p:spPr>
        <p:txBody>
          <a:bodyPr wrap="square" rtlCol="0">
            <a:spAutoFit/>
          </a:bodyPr>
          <a:lstStyle/>
          <a:p>
            <a:pPr algn="ctr"/>
            <a:r>
              <a:rPr lang="fr-FR" sz="2800" b="1" i="1" u="sng" dirty="0" smtClean="0">
                <a:effectLst>
                  <a:glow rad="63500">
                    <a:schemeClr val="accent5">
                      <a:satMod val="175000"/>
                      <a:alpha val="40000"/>
                    </a:schemeClr>
                  </a:glow>
                  <a:outerShdw blurRad="38100" dist="38100" dir="2700000" algn="tl">
                    <a:srgbClr val="000000">
                      <a:alpha val="43137"/>
                    </a:srgbClr>
                  </a:outerShdw>
                </a:effectLst>
                <a:latin typeface="Copperplate Gothic Bold" pitchFamily="34" charset="0"/>
              </a:rPr>
              <a:t>YEMMA GOURAYA</a:t>
            </a:r>
            <a:endParaRPr lang="fr-FR" sz="2800" b="1" i="1" u="sng" dirty="0">
              <a:effectLst>
                <a:glow rad="63500">
                  <a:schemeClr val="accent5">
                    <a:satMod val="175000"/>
                    <a:alpha val="40000"/>
                  </a:schemeClr>
                </a:glow>
                <a:outerShdw blurRad="38100" dist="38100" dir="2700000" algn="tl">
                  <a:srgbClr val="000000">
                    <a:alpha val="43137"/>
                  </a:srgbClr>
                </a:outerShdw>
              </a:effectLst>
              <a:latin typeface="Copperplate Gothic Bold" pitchFamily="34" charset="0"/>
            </a:endParaRPr>
          </a:p>
        </p:txBody>
      </p:sp>
      <p:pic>
        <p:nvPicPr>
          <p:cNvPr id="1026" name="Picture 2" descr="Résultat de recherche d'images pour &quot;yemma gouraya&quot;"/>
          <p:cNvPicPr>
            <a:picLocks noChangeAspect="1" noChangeArrowheads="1"/>
          </p:cNvPicPr>
          <p:nvPr/>
        </p:nvPicPr>
        <p:blipFill>
          <a:blip r:embed="rId4"/>
          <a:srcRect/>
          <a:stretch>
            <a:fillRect/>
          </a:stretch>
        </p:blipFill>
        <p:spPr bwMode="auto">
          <a:xfrm>
            <a:off x="928662" y="1357298"/>
            <a:ext cx="7273945" cy="5072098"/>
          </a:xfrm>
          <a:prstGeom prst="round2DiagRect">
            <a:avLst>
              <a:gd name="adj1" fmla="val 16667"/>
              <a:gd name="adj2" fmla="val 0"/>
            </a:avLst>
          </a:prstGeom>
          <a:ln w="88900" cap="sq">
            <a:solidFill>
              <a:schemeClr val="tx2">
                <a:lumMod val="40000"/>
                <a:lumOff val="60000"/>
              </a:schemeClr>
            </a:solidFill>
            <a:miter lim="800000"/>
          </a:ln>
          <a:effectLst>
            <a:glow rad="63500">
              <a:schemeClr val="accent5">
                <a:satMod val="175000"/>
                <a:alpha val="40000"/>
              </a:schemeClr>
            </a:glow>
            <a:outerShdw blurRad="254000" algn="tl" rotWithShape="0">
              <a:srgbClr val="000000">
                <a:alpha val="43000"/>
              </a:srgbClr>
            </a:outerShdw>
            <a:softEdge rad="63500"/>
          </a:effectLst>
        </p:spPr>
      </p:pic>
    </p:spTree>
  </p:cSld>
  <p:clrMapOvr>
    <a:masterClrMapping/>
  </p:clrMapOvr>
  <p:transition spd="slow" advTm="3000">
    <p:checker/>
    <p:sndAc>
      <p:stSnd>
        <p:snd r:embed="rId3" name="chimes.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gradFill flip="none" rotWithShape="1">
            <a:gsLst>
              <a:gs pos="0">
                <a:srgbClr val="8488C4"/>
              </a:gs>
              <a:gs pos="53000">
                <a:srgbClr val="D4DEFF"/>
              </a:gs>
              <a:gs pos="83000">
                <a:srgbClr val="D4DEFF"/>
              </a:gs>
              <a:gs pos="100000">
                <a:srgbClr val="96AB94"/>
              </a:gs>
            </a:gsLst>
            <a:lin ang="5400000" scaled="0"/>
            <a:tileRect/>
          </a:gradFill>
          <a:ln>
            <a:solidFill>
              <a:schemeClr val="tx1"/>
            </a:solidFill>
            <a:prstDash val="sysDot"/>
          </a:ln>
          <a:effectLst>
            <a:outerShdw blurRad="50800" dist="38100" algn="l" rotWithShape="0">
              <a:prstClr val="black">
                <a:alpha val="40000"/>
              </a:prstClr>
            </a:outerShdw>
            <a:reflection blurRad="6350" stA="52000" endA="300" endPos="35000" dir="5400000" sy="-100000" algn="bl" rotWithShape="0"/>
          </a:effectLst>
        </p:spPr>
        <p:txBody>
          <a:bodyPr>
            <a:normAutofit/>
          </a:bodyPr>
          <a:lstStyle/>
          <a:p>
            <a:pPr algn="ctr"/>
            <a:r>
              <a:rPr lang="fr-FR" sz="24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À 660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métres</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d’altitude , le   mont de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Yemma</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Gouraya</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surplombe  la  ville  de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Béjaïa</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située  au  nord-est  de  l’Algérie dans  la  région  de  basse  Kabylie . Il  abriterait  selon  la légende  locale  le  lieu  de  la  sépulture  de  la  sainte  patronne  de  la ville  de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Béjaïa</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Yemma</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Gouraya</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la  sœur   de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Yemma</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Mezghitane</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sainte  patronne  de  Jijel  et   de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Yemma</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Timezrit</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 sainte  patronne  de  </a:t>
            </a:r>
            <a:r>
              <a:rPr lang="fr-FR" sz="2800" b="1" i="1" dirty="0" err="1"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Timezrit</a:t>
            </a:r>
            <a: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t>.</a:t>
            </a:r>
            <a:br>
              <a:rPr lang="fr-FR" sz="2800" b="1" i="1" dirty="0" smtClean="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rPr>
            </a:br>
            <a:endParaRPr lang="fr-FR" sz="2800" b="1" dirty="0">
              <a:solidFill>
                <a:schemeClr val="accent2">
                  <a:lumMod val="50000"/>
                </a:schemeClr>
              </a:solidFill>
              <a:effectLst>
                <a:outerShdw blurRad="38100" dist="38100" dir="2700000" algn="tl">
                  <a:srgbClr val="000000">
                    <a:alpha val="43137"/>
                  </a:srgbClr>
                </a:outerShdw>
              </a:effectLst>
              <a:latin typeface="Arabic Typesetting" pitchFamily="66" charset="-78"/>
              <a:ea typeface="Arial Unicode MS" pitchFamily="34" charset="-128"/>
              <a:cs typeface="Arabic Typesetting" pitchFamily="66" charset="-78"/>
            </a:endParaRPr>
          </a:p>
        </p:txBody>
      </p:sp>
      <p:pic>
        <p:nvPicPr>
          <p:cNvPr id="4" name="06.Alamal Douce_psdojo.net.mp3">
            <a:hlinkClick r:id="" action="ppaction://media"/>
          </p:cNvPr>
          <p:cNvPicPr>
            <a:picLocks noRot="1" noChangeAspect="1"/>
          </p:cNvPicPr>
          <p:nvPr>
            <a:audioFile r:link="rId1"/>
          </p:nvPr>
        </p:nvPicPr>
        <p:blipFill>
          <a:blip r:embed="rId3"/>
          <a:stretch>
            <a:fillRect/>
          </a:stretch>
        </p:blipFill>
        <p:spPr>
          <a:xfrm>
            <a:off x="500034" y="642918"/>
            <a:ext cx="304800" cy="304800"/>
          </a:xfrm>
          <a:prstGeom prst="rect">
            <a:avLst/>
          </a:prstGeom>
        </p:spPr>
      </p:pic>
    </p:spTree>
  </p:cSld>
  <p:clrMapOvr>
    <a:masterClrMapping/>
  </p:clrMapOvr>
  <p:transition spd="med" advTm="2000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5728"/>
            <a:ext cx="8229600" cy="6000792"/>
          </a:xfrm>
        </p:spPr>
        <p:txBody>
          <a:bodyPr>
            <a:normAutofit/>
          </a:bodyPr>
          <a:lstStyle/>
          <a:p>
            <a:pPr algn="l"/>
            <a:r>
              <a:rPr lang="fr-FR" sz="2400" b="1" i="1" dirty="0" smtClean="0"/>
              <a:t>          </a:t>
            </a:r>
            <a:r>
              <a:rPr lang="fr-FR" sz="2400" b="1" i="1" dirty="0" smtClean="0">
                <a:latin typeface="Arabic Typesetting" pitchFamily="66" charset="-78"/>
                <a:cs typeface="Arabic Typesetting" pitchFamily="66" charset="-78"/>
              </a:rPr>
              <a:t>Le mont de </a:t>
            </a:r>
            <a:r>
              <a:rPr lang="fr-FR" sz="2400" b="1" i="1" dirty="0" err="1" smtClean="0">
                <a:latin typeface="Arabic Typesetting" pitchFamily="66" charset="-78"/>
                <a:cs typeface="Arabic Typesetting" pitchFamily="66" charset="-78"/>
              </a:rPr>
              <a:t>Yemma</a:t>
            </a:r>
            <a:r>
              <a:rPr lang="fr-FR" sz="2400" b="1" i="1" dirty="0" smtClean="0">
                <a:latin typeface="Arabic Typesetting" pitchFamily="66" charset="-78"/>
                <a:cs typeface="Arabic Typesetting" pitchFamily="66" charset="-78"/>
              </a:rPr>
              <a:t> </a:t>
            </a:r>
            <a:r>
              <a:rPr lang="fr-FR" sz="2400" b="1" i="1" dirty="0" err="1" smtClean="0">
                <a:latin typeface="Arabic Typesetting" pitchFamily="66" charset="-78"/>
                <a:cs typeface="Arabic Typesetting" pitchFamily="66" charset="-78"/>
              </a:rPr>
              <a:t>Gouraya</a:t>
            </a:r>
            <a:r>
              <a:rPr lang="fr-FR" sz="2400" b="1" i="1" dirty="0" smtClean="0">
                <a:latin typeface="Arabic Typesetting" pitchFamily="66" charset="-78"/>
                <a:cs typeface="Arabic Typesetting" pitchFamily="66" charset="-78"/>
              </a:rPr>
              <a:t>  est une destination touristique par excellence . </a:t>
            </a:r>
            <a:br>
              <a:rPr lang="fr-FR" sz="2400" b="1" i="1" dirty="0" smtClean="0">
                <a:latin typeface="Arabic Typesetting" pitchFamily="66" charset="-78"/>
                <a:cs typeface="Arabic Typesetting" pitchFamily="66" charset="-78"/>
              </a:rPr>
            </a:br>
            <a:r>
              <a:rPr lang="fr-FR" sz="2400" dirty="0">
                <a:latin typeface="Arabic Typesetting" pitchFamily="66" charset="-78"/>
                <a:cs typeface="Arabic Typesetting" pitchFamily="66" charset="-78"/>
              </a:rPr>
              <a:t/>
            </a:r>
            <a:br>
              <a:rPr lang="fr-FR" sz="2400" dirty="0">
                <a:latin typeface="Arabic Typesetting" pitchFamily="66" charset="-78"/>
                <a:cs typeface="Arabic Typesetting" pitchFamily="66" charset="-78"/>
              </a:rPr>
            </a:br>
            <a:r>
              <a:rPr lang="fr-FR" sz="2400" dirty="0" smtClean="0">
                <a:latin typeface="Arabic Typesetting" pitchFamily="66" charset="-78"/>
                <a:cs typeface="Arabic Typesetting" pitchFamily="66" charset="-78"/>
              </a:rPr>
              <a:t>          </a:t>
            </a:r>
            <a:r>
              <a:rPr lang="fr-FR" sz="2400" b="1" i="1" dirty="0" smtClean="0">
                <a:latin typeface="Arabic Typesetting" pitchFamily="66" charset="-78"/>
                <a:cs typeface="Arabic Typesetting" pitchFamily="66" charset="-78"/>
              </a:rPr>
              <a:t>D’abord</a:t>
            </a:r>
            <a:r>
              <a:rPr lang="fr-FR" sz="2400" dirty="0" smtClean="0">
                <a:latin typeface="Arabic Typesetting" pitchFamily="66" charset="-78"/>
                <a:cs typeface="Arabic Typesetting" pitchFamily="66" charset="-78"/>
              </a:rPr>
              <a:t> ,  </a:t>
            </a:r>
            <a:r>
              <a:rPr lang="fr-FR" sz="2400" b="1" i="1" dirty="0" smtClean="0">
                <a:latin typeface="Arabic Typesetting" pitchFamily="66" charset="-78"/>
                <a:cs typeface="Arabic Typesetting" pitchFamily="66" charset="-78"/>
              </a:rPr>
              <a:t>Le </a:t>
            </a:r>
            <a:r>
              <a:rPr lang="fr-FR" sz="2400" b="1" i="1" dirty="0">
                <a:latin typeface="Arabic Typesetting" pitchFamily="66" charset="-78"/>
                <a:cs typeface="Arabic Typesetting" pitchFamily="66" charset="-78"/>
              </a:rPr>
              <a:t>site du mont de </a:t>
            </a:r>
            <a:r>
              <a:rPr lang="fr-FR" sz="2400" b="1" i="1" dirty="0" err="1">
                <a:latin typeface="Arabic Typesetting" pitchFamily="66" charset="-78"/>
                <a:cs typeface="Arabic Typesetting" pitchFamily="66" charset="-78"/>
              </a:rPr>
              <a:t>Yemma</a:t>
            </a:r>
            <a:r>
              <a:rPr lang="fr-FR" sz="2400" b="1" i="1" dirty="0">
                <a:latin typeface="Arabic Typesetting" pitchFamily="66" charset="-78"/>
                <a:cs typeface="Arabic Typesetting" pitchFamily="66" charset="-78"/>
              </a:rPr>
              <a:t> </a:t>
            </a:r>
            <a:r>
              <a:rPr lang="fr-FR" sz="2400" b="1" i="1" dirty="0" err="1">
                <a:latin typeface="Arabic Typesetting" pitchFamily="66" charset="-78"/>
                <a:cs typeface="Arabic Typesetting" pitchFamily="66" charset="-78"/>
              </a:rPr>
              <a:t>Gouraya</a:t>
            </a:r>
            <a:r>
              <a:rPr lang="fr-FR" sz="2400" b="1" i="1" dirty="0">
                <a:latin typeface="Arabic Typesetting" pitchFamily="66" charset="-78"/>
                <a:cs typeface="Arabic Typesetting" pitchFamily="66" charset="-78"/>
              </a:rPr>
              <a:t> domine également le parc </a:t>
            </a:r>
            <a:r>
              <a:rPr lang="fr-FR" sz="2400" b="1" i="1" dirty="0" smtClean="0">
                <a:latin typeface="Arabic Typesetting" pitchFamily="66" charset="-78"/>
                <a:cs typeface="Arabic Typesetting" pitchFamily="66" charset="-78"/>
              </a:rPr>
              <a:t> national </a:t>
            </a:r>
            <a:r>
              <a:rPr lang="fr-FR" sz="2400" b="1" i="1" dirty="0">
                <a:latin typeface="Arabic Typesetting" pitchFamily="66" charset="-78"/>
                <a:cs typeface="Arabic Typesetting" pitchFamily="66" charset="-78"/>
              </a:rPr>
              <a:t>de </a:t>
            </a:r>
            <a:r>
              <a:rPr lang="fr-FR" sz="2400" b="1" i="1" dirty="0" err="1">
                <a:latin typeface="Arabic Typesetting" pitchFamily="66" charset="-78"/>
                <a:cs typeface="Arabic Typesetting" pitchFamily="66" charset="-78"/>
              </a:rPr>
              <a:t>Gouraya</a:t>
            </a:r>
            <a:r>
              <a:rPr lang="fr-FR" sz="2400" b="1" i="1" dirty="0">
                <a:latin typeface="Arabic Typesetting" pitchFamily="66" charset="-78"/>
                <a:cs typeface="Arabic Typesetting" pitchFamily="66" charset="-78"/>
              </a:rPr>
              <a:t>, classé réserve de biosphère par l’UNESCO en 2004 du fait de la richesse de son milieu marin et terrestre mais aussi grâce à ses monuments archéologiques. Il accueille chaque année plus d’un million de visiteurs, dont de nombreux pèlerins rendant visite à celle considérée comme étant la centième (et seule femme) figure sainte de la région.</a:t>
            </a:r>
            <a:r>
              <a:rPr lang="fr-FR" sz="2400" dirty="0"/>
              <a:t/>
            </a:r>
            <a:br>
              <a:rPr lang="fr-FR" sz="2400" dirty="0"/>
            </a:br>
            <a:endParaRPr lang="fr-FR" sz="2400" dirty="0"/>
          </a:p>
        </p:txBody>
      </p:sp>
      <p:pic>
        <p:nvPicPr>
          <p:cNvPr id="3" name="06.Alamal Douce_psdojo.net.mp3">
            <a:hlinkClick r:id="" action="ppaction://media"/>
          </p:cNvPr>
          <p:cNvPicPr>
            <a:picLocks noRot="1" noChangeAspect="1"/>
          </p:cNvPicPr>
          <p:nvPr>
            <a:audioFile r:link="rId1"/>
          </p:nvPr>
        </p:nvPicPr>
        <p:blipFill>
          <a:blip r:embed="rId3"/>
          <a:stretch>
            <a:fillRect/>
          </a:stretch>
        </p:blipFill>
        <p:spPr>
          <a:xfrm>
            <a:off x="500034" y="714356"/>
            <a:ext cx="304800" cy="304800"/>
          </a:xfrm>
          <a:prstGeom prst="rect">
            <a:avLst/>
          </a:prstGeom>
        </p:spPr>
      </p:pic>
    </p:spTree>
  </p:cSld>
  <p:clrMapOvr>
    <a:masterClrMapping/>
  </p:clrMapOvr>
  <p:transition spd="med" advTm="50000">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Résultat de recherche d'images pour &quot;yemma gouraya&quot;"/>
          <p:cNvPicPr>
            <a:picLocks noChangeAspect="1" noChangeArrowheads="1"/>
          </p:cNvPicPr>
          <p:nvPr/>
        </p:nvPicPr>
        <p:blipFill>
          <a:blip r:embed="rId3"/>
          <a:srcRect/>
          <a:stretch>
            <a:fillRect/>
          </a:stretch>
        </p:blipFill>
        <p:spPr bwMode="auto">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06.Alamal Douce_psdojo.net.mp3">
            <a:hlinkClick r:id="" action="ppaction://media"/>
          </p:cNvPr>
          <p:cNvPicPr>
            <a:picLocks noRot="1" noChangeAspect="1"/>
          </p:cNvPicPr>
          <p:nvPr>
            <a:audioFile r:link="rId1"/>
          </p:nvPr>
        </p:nvPicPr>
        <p:blipFill>
          <a:blip r:embed="rId4"/>
          <a:stretch>
            <a:fillRect/>
          </a:stretch>
        </p:blipFill>
        <p:spPr>
          <a:xfrm>
            <a:off x="214282" y="285728"/>
            <a:ext cx="304800" cy="304800"/>
          </a:xfrm>
          <a:prstGeom prst="rect">
            <a:avLst/>
          </a:prstGeom>
        </p:spPr>
      </p:pic>
    </p:spTree>
  </p:cSld>
  <p:clrMapOvr>
    <a:masterClrMapping/>
  </p:clrMapOvr>
  <p:transition advTm="3000">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428604"/>
            <a:ext cx="8229600" cy="6072230"/>
          </a:xfrm>
        </p:spPr>
        <p:txBody>
          <a:bodyPr>
            <a:normAutofit/>
          </a:bodyPr>
          <a:lstStyle/>
          <a:p>
            <a:pPr algn="l"/>
            <a:r>
              <a:rPr lang="fr-FR" sz="2400" b="1" i="1" dirty="0" smtClean="0"/>
              <a:t>      </a:t>
            </a:r>
            <a:r>
              <a:rPr lang="fr-FR" sz="2000" b="1" dirty="0" smtClean="0">
                <a:latin typeface="Agency FB" pitchFamily="34" charset="0"/>
              </a:rPr>
              <a:t>Ensuite , </a:t>
            </a:r>
            <a:r>
              <a:rPr lang="fr-FR" sz="2000" b="1" dirty="0" err="1" smtClean="0">
                <a:latin typeface="Agency FB" pitchFamily="34" charset="0"/>
              </a:rPr>
              <a:t>Gouraya</a:t>
            </a:r>
            <a:r>
              <a:rPr lang="fr-FR" sz="2000" b="1" dirty="0" smtClean="0">
                <a:latin typeface="Agency FB" pitchFamily="34" charset="0"/>
              </a:rPr>
              <a:t> </a:t>
            </a:r>
            <a:r>
              <a:rPr lang="fr-FR" sz="2000" b="1" dirty="0">
                <a:latin typeface="Agency FB" pitchFamily="34" charset="0"/>
              </a:rPr>
              <a:t>signifierait la « protectrice de la montagne ». Au sommet du mont se trouve un fort édifié sur les ruines d’un mausolée servant à l’époque d’observatoire militaire datant de la présence espagnole au XVIème siècle et réaménagé par l’armée française au XIXème siècle</a:t>
            </a:r>
            <a:r>
              <a:rPr lang="fr-FR" sz="2400" b="1" dirty="0">
                <a:latin typeface="Agency FB" pitchFamily="34" charset="0"/>
              </a:rPr>
              <a:t>.</a:t>
            </a:r>
            <a:r>
              <a:rPr lang="fr-FR" sz="2400" dirty="0">
                <a:latin typeface="Agency FB" pitchFamily="34" charset="0"/>
              </a:rPr>
              <a:t/>
            </a:r>
            <a:br>
              <a:rPr lang="fr-FR" sz="2400" dirty="0">
                <a:latin typeface="Agency FB" pitchFamily="34" charset="0"/>
              </a:rPr>
            </a:br>
            <a:r>
              <a:rPr lang="fr-FR" sz="2400" dirty="0" smtClean="0">
                <a:latin typeface="Agency FB" pitchFamily="34" charset="0"/>
              </a:rPr>
              <a:t/>
            </a:r>
            <a:br>
              <a:rPr lang="fr-FR" sz="2400" dirty="0" smtClean="0">
                <a:latin typeface="Agency FB" pitchFamily="34" charset="0"/>
              </a:rPr>
            </a:br>
            <a:r>
              <a:rPr lang="fr-FR" sz="2400" b="1" dirty="0">
                <a:latin typeface="Agency FB" pitchFamily="34" charset="0"/>
              </a:rPr>
              <a:t> </a:t>
            </a:r>
            <a:r>
              <a:rPr lang="fr-FR" sz="2400" b="1" dirty="0" smtClean="0">
                <a:latin typeface="Agency FB" pitchFamily="34" charset="0"/>
              </a:rPr>
              <a:t>      </a:t>
            </a:r>
            <a:r>
              <a:rPr lang="fr-FR" sz="2000" b="1" dirty="0" smtClean="0">
                <a:latin typeface="Agency FB" pitchFamily="34" charset="0"/>
              </a:rPr>
              <a:t>Enfin</a:t>
            </a:r>
            <a:r>
              <a:rPr lang="fr-FR" sz="2400" b="1" dirty="0" smtClean="0">
                <a:latin typeface="Agency FB" pitchFamily="34" charset="0"/>
              </a:rPr>
              <a:t> ,</a:t>
            </a:r>
            <a:r>
              <a:rPr lang="fr-FR" sz="2000" b="1" dirty="0">
                <a:latin typeface="Agency FB" pitchFamily="34" charset="0"/>
              </a:rPr>
              <a:t>d</a:t>
            </a:r>
            <a:r>
              <a:rPr lang="fr-FR" sz="2000" b="1" dirty="0" smtClean="0">
                <a:latin typeface="Agency FB" pitchFamily="34" charset="0"/>
              </a:rPr>
              <a:t>ivers </a:t>
            </a:r>
            <a:r>
              <a:rPr lang="fr-FR" sz="2000" b="1" dirty="0">
                <a:latin typeface="Agency FB" pitchFamily="34" charset="0"/>
              </a:rPr>
              <a:t>plats à base de couscous et des sucreries sont offerts aux pèlerins qui viennent dans le but de prier ou remercier le ciel sous les chants religieux, tandis que les sommes offertes en offrande sont réutilisées dans le but d’aménager les lieux</a:t>
            </a:r>
            <a:r>
              <a:rPr lang="fr-FR" sz="2400" b="1" dirty="0" smtClean="0">
                <a:latin typeface="Agency FB" pitchFamily="34" charset="0"/>
              </a:rPr>
              <a:t>.</a:t>
            </a:r>
            <a:br>
              <a:rPr lang="fr-FR" sz="2400" b="1" dirty="0" smtClean="0">
                <a:latin typeface="Agency FB" pitchFamily="34" charset="0"/>
              </a:rPr>
            </a:br>
            <a:r>
              <a:rPr lang="fr-FR" sz="2400" b="1" dirty="0">
                <a:latin typeface="Agency FB" pitchFamily="34" charset="0"/>
              </a:rPr>
              <a:t/>
            </a:r>
            <a:br>
              <a:rPr lang="fr-FR" sz="2400" b="1" dirty="0">
                <a:latin typeface="Agency FB" pitchFamily="34" charset="0"/>
              </a:rPr>
            </a:br>
            <a:r>
              <a:rPr lang="fr-FR" sz="2000" b="1" dirty="0">
                <a:latin typeface="Agency FB" pitchFamily="34" charset="0"/>
              </a:rPr>
              <a:t> </a:t>
            </a:r>
            <a:r>
              <a:rPr lang="fr-FR" sz="2000" b="1" dirty="0" smtClean="0">
                <a:latin typeface="Agency FB" pitchFamily="34" charset="0"/>
              </a:rPr>
              <a:t>        La </a:t>
            </a:r>
            <a:r>
              <a:rPr lang="fr-FR" sz="2000" b="1" dirty="0">
                <a:latin typeface="Agency FB" pitchFamily="34" charset="0"/>
              </a:rPr>
              <a:t>beauté du mont de </a:t>
            </a:r>
            <a:r>
              <a:rPr lang="fr-FR" sz="2000" b="1" dirty="0" err="1">
                <a:latin typeface="Agency FB" pitchFamily="34" charset="0"/>
              </a:rPr>
              <a:t>Yemma</a:t>
            </a:r>
            <a:r>
              <a:rPr lang="fr-FR" sz="2000" b="1" dirty="0">
                <a:latin typeface="Agency FB" pitchFamily="34" charset="0"/>
              </a:rPr>
              <a:t> </a:t>
            </a:r>
            <a:r>
              <a:rPr lang="fr-FR" sz="2000" b="1" dirty="0" err="1">
                <a:latin typeface="Agency FB" pitchFamily="34" charset="0"/>
              </a:rPr>
              <a:t>Gouraya</a:t>
            </a:r>
            <a:r>
              <a:rPr lang="fr-FR" sz="2000" b="1" dirty="0">
                <a:latin typeface="Agency FB" pitchFamily="34" charset="0"/>
              </a:rPr>
              <a:t>, la richesse et la diversité de sa biosphère ainsi son importance spirituelle en fait l’un des sites à visiter en Algérie.</a:t>
            </a:r>
            <a:r>
              <a:rPr lang="fr-FR" sz="2000" dirty="0"/>
              <a:t/>
            </a:r>
            <a:br>
              <a:rPr lang="fr-FR" sz="2000" dirty="0"/>
            </a:br>
            <a:r>
              <a:rPr lang="fr-FR" sz="2400" b="1" i="1" dirty="0" smtClean="0"/>
              <a:t/>
            </a:r>
            <a:br>
              <a:rPr lang="fr-FR" sz="2400" b="1" i="1" dirty="0" smtClean="0"/>
            </a:br>
            <a:endParaRPr lang="fr-FR" sz="2400" dirty="0"/>
          </a:p>
        </p:txBody>
      </p:sp>
      <p:pic>
        <p:nvPicPr>
          <p:cNvPr id="3" name="06.Alamal Douce_psdojo.net.mp3">
            <a:hlinkClick r:id="" action="ppaction://media"/>
          </p:cNvPr>
          <p:cNvPicPr>
            <a:picLocks noRot="1" noChangeAspect="1"/>
          </p:cNvPicPr>
          <p:nvPr>
            <a:audioFile r:link="rId1"/>
          </p:nvPr>
        </p:nvPicPr>
        <p:blipFill>
          <a:blip r:embed="rId3"/>
          <a:stretch>
            <a:fillRect/>
          </a:stretch>
        </p:blipFill>
        <p:spPr>
          <a:xfrm>
            <a:off x="642910" y="500042"/>
            <a:ext cx="304800" cy="304800"/>
          </a:xfrm>
          <a:prstGeom prst="rect">
            <a:avLst/>
          </a:prstGeom>
        </p:spPr>
      </p:pic>
    </p:spTree>
  </p:cSld>
  <p:clrMapOvr>
    <a:masterClrMapping/>
  </p:clrMapOvr>
  <p:transition spd="med" advTm="70000">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Image associée"/>
          <p:cNvPicPr>
            <a:picLocks noChangeAspect="1" noChangeArrowheads="1"/>
          </p:cNvPicPr>
          <p:nvPr/>
        </p:nvPicPr>
        <p:blipFill>
          <a:blip r:embed="rId3"/>
          <a:srcRect b="11054"/>
          <a:stretch>
            <a:fillRect/>
          </a:stretch>
        </p:blipFill>
        <p:spPr bwMode="auto">
          <a:xfrm>
            <a:off x="0" y="0"/>
            <a:ext cx="9144000" cy="68580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pic>
        <p:nvPicPr>
          <p:cNvPr id="3" name="06.Alamal Douce_psdojo.net.mp3">
            <a:hlinkClick r:id="" action="ppaction://media"/>
          </p:cNvPr>
          <p:cNvPicPr>
            <a:picLocks noRot="1" noChangeAspect="1"/>
          </p:cNvPicPr>
          <p:nvPr>
            <a:audioFile r:link="rId1"/>
          </p:nvPr>
        </p:nvPicPr>
        <p:blipFill>
          <a:blip r:embed="rId4"/>
          <a:stretch>
            <a:fillRect/>
          </a:stretch>
        </p:blipFill>
        <p:spPr>
          <a:xfrm>
            <a:off x="0" y="0"/>
            <a:ext cx="304800" cy="304800"/>
          </a:xfrm>
          <a:prstGeom prst="rect">
            <a:avLst/>
          </a:prstGeom>
        </p:spPr>
      </p:pic>
    </p:spTree>
  </p:cSld>
  <p:clrMapOvr>
    <a:masterClrMapping/>
  </p:clrMapOvr>
  <p:transition spd="med" advTm="3000">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Résultat de recherche d'images pour &quot;yemma gouraya&quot;"/>
          <p:cNvPicPr>
            <a:picLocks noChangeAspect="1" noChangeArrowheads="1"/>
          </p:cNvPicPr>
          <p:nvPr/>
        </p:nvPicPr>
        <p:blipFill>
          <a:blip r:embed="rId3"/>
          <a:srcRect r="7812"/>
          <a:stretch>
            <a:fillRect/>
          </a:stretch>
        </p:blipFill>
        <p:spPr bwMode="auto">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06.Alamal Douce_psdojo.net.mp3">
            <a:hlinkClick r:id="" action="ppaction://media"/>
          </p:cNvPr>
          <p:cNvPicPr>
            <a:picLocks noRot="1" noChangeAspect="1"/>
          </p:cNvPicPr>
          <p:nvPr>
            <a:audioFile r:link="rId1"/>
          </p:nvPr>
        </p:nvPicPr>
        <p:blipFill>
          <a:blip r:embed="rId4"/>
          <a:stretch>
            <a:fillRect/>
          </a:stretch>
        </p:blipFill>
        <p:spPr>
          <a:xfrm>
            <a:off x="0" y="0"/>
            <a:ext cx="304800" cy="304800"/>
          </a:xfrm>
          <a:prstGeom prst="rect">
            <a:avLst/>
          </a:prstGeom>
        </p:spPr>
      </p:pic>
    </p:spTree>
  </p:cSld>
  <p:clrMapOvr>
    <a:masterClrMapping/>
  </p:clrMapOvr>
  <p:transition spd="slow" advTm="5000">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2" name="Picture 6" descr="Image associée"/>
          <p:cNvPicPr>
            <a:picLocks noChangeAspect="1" noChangeArrowheads="1"/>
          </p:cNvPicPr>
          <p:nvPr/>
        </p:nvPicPr>
        <p:blipFill>
          <a:blip r:embed="rId3"/>
          <a:srcRect/>
          <a:stretch>
            <a:fillRect/>
          </a:stretch>
        </p:blipFill>
        <p:spPr bwMode="auto">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06.Alamal Douce_psdojo.net.mp3">
            <a:hlinkClick r:id="" action="ppaction://media"/>
          </p:cNvPr>
          <p:cNvPicPr>
            <a:picLocks noRot="1" noChangeAspect="1"/>
          </p:cNvPicPr>
          <p:nvPr>
            <a:audioFile r:link="rId1"/>
          </p:nvPr>
        </p:nvPicPr>
        <p:blipFill>
          <a:blip r:embed="rId4"/>
          <a:stretch>
            <a:fillRect/>
          </a:stretch>
        </p:blipFill>
        <p:spPr>
          <a:xfrm>
            <a:off x="0" y="0"/>
            <a:ext cx="304800" cy="304800"/>
          </a:xfrm>
          <a:prstGeom prst="rect">
            <a:avLst/>
          </a:prstGeom>
        </p:spPr>
      </p:pic>
    </p:spTree>
  </p:cSld>
  <p:clrMapOvr>
    <a:masterClrMapping/>
  </p:clrMapOvr>
  <p:transition spd="slow" advTm="3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mage associée"/>
          <p:cNvPicPr>
            <a:picLocks noChangeAspect="1" noChangeArrowheads="1"/>
          </p:cNvPicPr>
          <p:nvPr/>
        </p:nvPicPr>
        <p:blipFill>
          <a:blip r:embed="rId3"/>
          <a:srcRect/>
          <a:stretch>
            <a:fillRect/>
          </a:stretch>
        </p:blipFill>
        <p:spPr bwMode="auto">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06.Alamal Douce_psdojo.net.mp3">
            <a:hlinkClick r:id="" action="ppaction://media"/>
          </p:cNvPr>
          <p:cNvPicPr>
            <a:picLocks noRot="1" noChangeAspect="1"/>
          </p:cNvPicPr>
          <p:nvPr>
            <a:audioFile r:link="rId1"/>
          </p:nvPr>
        </p:nvPicPr>
        <p:blipFill>
          <a:blip r:embed="rId4"/>
          <a:stretch>
            <a:fillRect/>
          </a:stretch>
        </p:blipFill>
        <p:spPr>
          <a:xfrm>
            <a:off x="142844" y="0"/>
            <a:ext cx="304800" cy="304800"/>
          </a:xfrm>
          <a:prstGeom prst="rect">
            <a:avLst/>
          </a:prstGeom>
        </p:spPr>
      </p:pic>
    </p:spTree>
  </p:cSld>
  <p:clrMapOvr>
    <a:masterClrMapping/>
  </p:clrMapOvr>
  <p:transition spd="med" advTm="300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associée"/>
          <p:cNvPicPr>
            <a:picLocks noChangeAspect="1" noChangeArrowheads="1"/>
          </p:cNvPicPr>
          <p:nvPr/>
        </p:nvPicPr>
        <p:blipFill>
          <a:blip r:embed="rId3"/>
          <a:srcRect/>
          <a:stretch>
            <a:fillRect/>
          </a:stretch>
        </p:blipFill>
        <p:spPr bwMode="auto">
          <a:xfrm>
            <a:off x="0" y="-1"/>
            <a:ext cx="9144000" cy="68580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06.Alamal Douce_psdojo.net.mp3">
            <a:hlinkClick r:id="" action="ppaction://media"/>
          </p:cNvPr>
          <p:cNvPicPr>
            <a:picLocks noRot="1" noChangeAspect="1"/>
          </p:cNvPicPr>
          <p:nvPr>
            <a:audioFile r:link="rId1"/>
          </p:nvPr>
        </p:nvPicPr>
        <p:blipFill>
          <a:blip r:embed="rId4"/>
          <a:stretch>
            <a:fillRect/>
          </a:stretch>
        </p:blipFill>
        <p:spPr>
          <a:xfrm>
            <a:off x="0" y="0"/>
            <a:ext cx="304800" cy="304800"/>
          </a:xfrm>
          <a:prstGeom prst="rect">
            <a:avLst/>
          </a:prstGeom>
        </p:spPr>
      </p:pic>
    </p:spTree>
  </p:cSld>
  <p:clrMapOvr>
    <a:masterClrMapping/>
  </p:clrMapOvr>
  <p:transition spd="med" advTm="5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Résultat de recherche d'images pour &quot;yemma gouraya neige&quot;"/>
          <p:cNvPicPr>
            <a:picLocks noChangeAspect="1" noChangeArrowheads="1"/>
          </p:cNvPicPr>
          <p:nvPr/>
        </p:nvPicPr>
        <p:blipFill>
          <a:blip r:embed="rId4"/>
          <a:srcRect b="5264"/>
          <a:stretch>
            <a:fillRect/>
          </a:stretch>
        </p:blipFill>
        <p:spPr bwMode="auto">
          <a:xfrm>
            <a:off x="3786182" y="2500306"/>
            <a:ext cx="5357818" cy="2500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702" name="Picture 6" descr="Résultat de recherche d'images pour &quot;yemma gouraya neige&quot;"/>
          <p:cNvPicPr>
            <a:picLocks noChangeAspect="1" noChangeArrowheads="1"/>
          </p:cNvPicPr>
          <p:nvPr/>
        </p:nvPicPr>
        <p:blipFill>
          <a:blip r:embed="rId5"/>
          <a:srcRect/>
          <a:stretch>
            <a:fillRect/>
          </a:stretch>
        </p:blipFill>
        <p:spPr bwMode="auto">
          <a:xfrm>
            <a:off x="3798913" y="0"/>
            <a:ext cx="5345087" cy="2500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704" name="Picture 8" descr="Image associée"/>
          <p:cNvPicPr>
            <a:picLocks noChangeAspect="1" noChangeArrowheads="1"/>
          </p:cNvPicPr>
          <p:nvPr/>
        </p:nvPicPr>
        <p:blipFill>
          <a:blip r:embed="rId6"/>
          <a:srcRect/>
          <a:stretch>
            <a:fillRect/>
          </a:stretch>
        </p:blipFill>
        <p:spPr bwMode="auto">
          <a:xfrm>
            <a:off x="3786182" y="4857761"/>
            <a:ext cx="5357818" cy="20002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708" name="Picture 12" descr="Image associée"/>
          <p:cNvPicPr>
            <a:picLocks noChangeAspect="1" noChangeArrowheads="1"/>
          </p:cNvPicPr>
          <p:nvPr/>
        </p:nvPicPr>
        <p:blipFill>
          <a:blip r:embed="rId7"/>
          <a:srcRect/>
          <a:stretch>
            <a:fillRect/>
          </a:stretch>
        </p:blipFill>
        <p:spPr bwMode="auto">
          <a:xfrm>
            <a:off x="0" y="0"/>
            <a:ext cx="3748063"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06.Alamal Douce_psdojo.net.mp3">
            <a:hlinkClick r:id="" action="ppaction://media"/>
          </p:cNvPr>
          <p:cNvPicPr>
            <a:picLocks noRot="1" noChangeAspect="1"/>
          </p:cNvPicPr>
          <p:nvPr>
            <a:audioFile r:link="rId1"/>
          </p:nvPr>
        </p:nvPicPr>
        <p:blipFill>
          <a:blip r:embed="rId8"/>
          <a:stretch>
            <a:fillRect/>
          </a:stretch>
        </p:blipFill>
        <p:spPr>
          <a:xfrm>
            <a:off x="0" y="0"/>
            <a:ext cx="304800" cy="304800"/>
          </a:xfrm>
          <a:prstGeom prst="rect">
            <a:avLst/>
          </a:prstGeom>
        </p:spPr>
      </p:pic>
    </p:spTree>
  </p:cSld>
  <p:clrMapOvr>
    <a:masterClrMapping/>
  </p:clrMapOvr>
  <p:transition spd="med" advTm="3000">
    <p:split/>
    <p:sndAc>
      <p:stSnd>
        <p:snd r:embed="rId3" name="camera.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Résultat de recherche d'images pour &quot;yemma gouraya neige&quot;"/>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3" name="06.Alamal Douce_psdojo.net.mp3">
            <a:hlinkClick r:id="" action="ppaction://media"/>
          </p:cNvPr>
          <p:cNvPicPr>
            <a:picLocks noRot="1" noChangeAspect="1"/>
          </p:cNvPicPr>
          <p:nvPr>
            <a:audioFile r:link="rId1"/>
          </p:nvPr>
        </p:nvPicPr>
        <p:blipFill>
          <a:blip r:embed="rId4"/>
          <a:stretch>
            <a:fillRect/>
          </a:stretch>
        </p:blipFill>
        <p:spPr>
          <a:xfrm>
            <a:off x="0" y="0"/>
            <a:ext cx="304800" cy="304800"/>
          </a:xfrm>
          <a:prstGeom prst="rect">
            <a:avLst/>
          </a:prstGeom>
        </p:spPr>
      </p:pic>
    </p:spTree>
  </p:cSld>
  <p:clrMapOvr>
    <a:masterClrMapping/>
  </p:clrMapOvr>
  <p:transition spd="med" advTm="5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28728" y="2214554"/>
            <a:ext cx="6143668" cy="2123658"/>
          </a:xfrm>
          <a:prstGeom prst="rect">
            <a:avLst/>
          </a:prstGeom>
          <a:noFill/>
        </p:spPr>
        <p:txBody>
          <a:bodyPr wrap="square" rtlCol="0">
            <a:spAutoFit/>
          </a:bodyPr>
          <a:lstStyle/>
          <a:p>
            <a:pPr algn="ctr"/>
            <a:r>
              <a:rPr lang="fr-FR" sz="6600" b="1" i="1" dirty="0" smtClean="0">
                <a:ln>
                  <a:solidFill>
                    <a:srgbClr val="00B050"/>
                  </a:solidFill>
                </a:ln>
                <a:effectLst>
                  <a:glow rad="228600">
                    <a:schemeClr val="accent2">
                      <a:satMod val="175000"/>
                      <a:alpha val="40000"/>
                    </a:schemeClr>
                  </a:glow>
                </a:effectLst>
                <a:latin typeface="Arial Rounded MT Bold" pitchFamily="34" charset="0"/>
              </a:rPr>
              <a:t>SOYEZ LES BIENVENUS</a:t>
            </a:r>
            <a:endParaRPr lang="fr-FR" sz="6600" b="1" i="1" dirty="0">
              <a:ln>
                <a:solidFill>
                  <a:srgbClr val="00B050"/>
                </a:solidFill>
              </a:ln>
              <a:effectLst>
                <a:glow rad="228600">
                  <a:schemeClr val="accent2">
                    <a:satMod val="175000"/>
                    <a:alpha val="40000"/>
                  </a:schemeClr>
                </a:glow>
              </a:effectLst>
              <a:latin typeface="Arial Rounded MT Bold" pitchFamily="34" charset="0"/>
            </a:endParaRPr>
          </a:p>
        </p:txBody>
      </p:sp>
      <p:pic>
        <p:nvPicPr>
          <p:cNvPr id="3" name="06.Alamal Douce_psdojo.net.mp3">
            <a:hlinkClick r:id="" action="ppaction://media"/>
          </p:cNvPr>
          <p:cNvPicPr>
            <a:picLocks noRot="1" noChangeAspect="1"/>
          </p:cNvPicPr>
          <p:nvPr>
            <a:audioFile r:link="rId1"/>
          </p:nvPr>
        </p:nvPicPr>
        <p:blipFill>
          <a:blip r:embed="rId4"/>
          <a:stretch>
            <a:fillRect/>
          </a:stretch>
        </p:blipFill>
        <p:spPr>
          <a:xfrm>
            <a:off x="0" y="0"/>
            <a:ext cx="304800" cy="304800"/>
          </a:xfrm>
          <a:prstGeom prst="rect">
            <a:avLst/>
          </a:prstGeom>
        </p:spPr>
      </p:pic>
    </p:spTree>
  </p:cSld>
  <p:clrMapOvr>
    <a:masterClrMapping/>
  </p:clrMapOvr>
  <p:transition spd="med" advTm="3000">
    <p:randomBar dir="vert"/>
    <p:sndAc>
      <p:stSnd>
        <p:snd r:embed="rId3" name="chimes.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286512" y="4071942"/>
            <a:ext cx="2500330" cy="2215991"/>
          </a:xfrm>
          <a:prstGeom prst="rect">
            <a:avLst/>
          </a:prstGeom>
          <a:solidFill>
            <a:schemeClr val="accent6">
              <a:lumMod val="60000"/>
              <a:lumOff val="40000"/>
            </a:schemeClr>
          </a:solidFill>
        </p:spPr>
        <p:txBody>
          <a:bodyPr wrap="square" rtlCol="0">
            <a:spAutoFit/>
          </a:bodyPr>
          <a:lstStyle/>
          <a:p>
            <a:r>
              <a:rPr lang="fr-FR" b="1" i="1" u="sng" dirty="0" smtClean="0"/>
              <a:t>Préparé par </a:t>
            </a:r>
            <a:endParaRPr lang="fr-FR" sz="2000" b="1" i="1" u="sng" dirty="0" smtClean="0">
              <a:solidFill>
                <a:srgbClr val="002060"/>
              </a:solidFill>
            </a:endParaRPr>
          </a:p>
          <a:p>
            <a:pPr>
              <a:buClr>
                <a:schemeClr val="tx2">
                  <a:lumMod val="50000"/>
                </a:schemeClr>
              </a:buClr>
              <a:buFont typeface="Arial" pitchFamily="34" charset="0"/>
              <a:buChar char="•"/>
            </a:pPr>
            <a:r>
              <a:rPr lang="fr-FR" sz="2000" dirty="0" err="1" smtClean="0">
                <a:solidFill>
                  <a:srgbClr val="002060"/>
                </a:solidFill>
              </a:rPr>
              <a:t>Chérifi</a:t>
            </a:r>
            <a:r>
              <a:rPr lang="fr-FR" sz="2000" dirty="0" smtClean="0">
                <a:solidFill>
                  <a:srgbClr val="002060"/>
                </a:solidFill>
              </a:rPr>
              <a:t> Radia </a:t>
            </a:r>
          </a:p>
          <a:p>
            <a:pPr>
              <a:buClr>
                <a:schemeClr val="tx2">
                  <a:lumMod val="50000"/>
                </a:schemeClr>
              </a:buClr>
              <a:buFont typeface="Arial" pitchFamily="34" charset="0"/>
              <a:buChar char="•"/>
            </a:pPr>
            <a:r>
              <a:rPr lang="fr-FR" sz="2000" dirty="0" err="1" smtClean="0">
                <a:solidFill>
                  <a:srgbClr val="002060"/>
                </a:solidFill>
              </a:rPr>
              <a:t>Hoseini</a:t>
            </a:r>
            <a:r>
              <a:rPr lang="fr-FR" sz="2000" dirty="0" smtClean="0">
                <a:solidFill>
                  <a:srgbClr val="002060"/>
                </a:solidFill>
              </a:rPr>
              <a:t> Sarah</a:t>
            </a:r>
          </a:p>
          <a:p>
            <a:pPr>
              <a:buClr>
                <a:schemeClr val="tx2">
                  <a:lumMod val="50000"/>
                </a:schemeClr>
              </a:buClr>
              <a:buFont typeface="Arial" pitchFamily="34" charset="0"/>
              <a:buChar char="•"/>
            </a:pPr>
            <a:r>
              <a:rPr lang="fr-FR" sz="2000" dirty="0" smtClean="0">
                <a:solidFill>
                  <a:srgbClr val="002060"/>
                </a:solidFill>
              </a:rPr>
              <a:t> </a:t>
            </a:r>
            <a:r>
              <a:rPr lang="fr-FR" sz="2000" dirty="0" err="1" smtClean="0">
                <a:solidFill>
                  <a:srgbClr val="002060"/>
                </a:solidFill>
              </a:rPr>
              <a:t>Chobin</a:t>
            </a:r>
            <a:r>
              <a:rPr lang="fr-FR" sz="2000" dirty="0" smtClean="0">
                <a:solidFill>
                  <a:srgbClr val="002060"/>
                </a:solidFill>
              </a:rPr>
              <a:t> Celia </a:t>
            </a:r>
          </a:p>
          <a:p>
            <a:pPr>
              <a:buClr>
                <a:schemeClr val="tx2">
                  <a:lumMod val="50000"/>
                </a:schemeClr>
              </a:buClr>
              <a:buFont typeface="Arial" pitchFamily="34" charset="0"/>
              <a:buChar char="•"/>
            </a:pPr>
            <a:r>
              <a:rPr lang="fr-FR" sz="2000" dirty="0" smtClean="0">
                <a:solidFill>
                  <a:srgbClr val="002060"/>
                </a:solidFill>
              </a:rPr>
              <a:t>Abed </a:t>
            </a:r>
            <a:r>
              <a:rPr lang="fr-FR" sz="2000" dirty="0" err="1" smtClean="0">
                <a:solidFill>
                  <a:srgbClr val="002060"/>
                </a:solidFill>
              </a:rPr>
              <a:t>Ghilas</a:t>
            </a:r>
            <a:r>
              <a:rPr lang="fr-FR" sz="2000" dirty="0" smtClean="0">
                <a:solidFill>
                  <a:srgbClr val="002060"/>
                </a:solidFill>
              </a:rPr>
              <a:t> </a:t>
            </a:r>
          </a:p>
          <a:p>
            <a:pPr>
              <a:buClr>
                <a:schemeClr val="tx2">
                  <a:lumMod val="50000"/>
                </a:schemeClr>
              </a:buClr>
              <a:buFont typeface="Arial" pitchFamily="34" charset="0"/>
              <a:buChar char="•"/>
            </a:pPr>
            <a:r>
              <a:rPr lang="fr-FR" sz="2000" dirty="0" err="1" smtClean="0">
                <a:solidFill>
                  <a:srgbClr val="002060"/>
                </a:solidFill>
              </a:rPr>
              <a:t>Friha</a:t>
            </a:r>
            <a:r>
              <a:rPr lang="fr-FR" sz="2000" smtClean="0">
                <a:solidFill>
                  <a:srgbClr val="002060"/>
                </a:solidFill>
              </a:rPr>
              <a:t> </a:t>
            </a:r>
            <a:endParaRPr lang="fr-FR" sz="2000" dirty="0" smtClean="0">
              <a:solidFill>
                <a:srgbClr val="002060"/>
              </a:solidFill>
            </a:endParaRPr>
          </a:p>
          <a:p>
            <a:pPr>
              <a:buClr>
                <a:schemeClr val="tx2">
                  <a:lumMod val="50000"/>
                </a:schemeClr>
              </a:buClr>
              <a:buFont typeface="Arial" pitchFamily="34" charset="0"/>
              <a:buChar char="•"/>
            </a:pPr>
            <a:r>
              <a:rPr lang="fr-FR" sz="2000" dirty="0" err="1" smtClean="0">
                <a:solidFill>
                  <a:srgbClr val="002060"/>
                </a:solidFill>
              </a:rPr>
              <a:t>Aisou</a:t>
            </a:r>
            <a:r>
              <a:rPr lang="fr-FR" sz="2000" dirty="0" smtClean="0">
                <a:solidFill>
                  <a:srgbClr val="002060"/>
                </a:solidFill>
              </a:rPr>
              <a:t> </a:t>
            </a:r>
            <a:r>
              <a:rPr lang="fr-FR" sz="2000" dirty="0" err="1" smtClean="0">
                <a:solidFill>
                  <a:srgbClr val="002060"/>
                </a:solidFill>
              </a:rPr>
              <a:t>Ikram</a:t>
            </a:r>
            <a:r>
              <a:rPr lang="fr-FR" sz="2000" dirty="0" smtClean="0">
                <a:solidFill>
                  <a:srgbClr val="002060"/>
                </a:solidFill>
              </a:rPr>
              <a:t> </a:t>
            </a:r>
            <a:endParaRPr lang="fr-FR" sz="2000" dirty="0">
              <a:solidFill>
                <a:srgbClr val="002060"/>
              </a:solidFill>
            </a:endParaRPr>
          </a:p>
        </p:txBody>
      </p:sp>
      <p:sp>
        <p:nvSpPr>
          <p:cNvPr id="3" name="ZoneTexte 2"/>
          <p:cNvSpPr txBox="1"/>
          <p:nvPr/>
        </p:nvSpPr>
        <p:spPr>
          <a:xfrm>
            <a:off x="500034" y="4143380"/>
            <a:ext cx="5572164" cy="830997"/>
          </a:xfrm>
          <a:prstGeom prst="rect">
            <a:avLst/>
          </a:prstGeom>
          <a:noFill/>
        </p:spPr>
        <p:txBody>
          <a:bodyPr wrap="square" rtlCol="0">
            <a:spAutoFit/>
          </a:bodyPr>
          <a:lstStyle/>
          <a:p>
            <a:r>
              <a:rPr lang="fr-FR" sz="2400" i="1" u="sng" dirty="0" smtClean="0">
                <a:solidFill>
                  <a:srgbClr val="002060"/>
                </a:solidFill>
              </a:rPr>
              <a:t>Ecole</a:t>
            </a:r>
            <a:r>
              <a:rPr lang="fr-FR" dirty="0" smtClean="0"/>
              <a:t> </a:t>
            </a:r>
            <a:r>
              <a:rPr lang="fr-FR" sz="2000" dirty="0" smtClean="0">
                <a:solidFill>
                  <a:srgbClr val="002060"/>
                </a:solidFill>
              </a:rPr>
              <a:t>: Ben </a:t>
            </a:r>
            <a:r>
              <a:rPr lang="fr-FR" sz="2000" dirty="0" err="1" smtClean="0">
                <a:solidFill>
                  <a:srgbClr val="002060"/>
                </a:solidFill>
              </a:rPr>
              <a:t>Remdani</a:t>
            </a:r>
            <a:r>
              <a:rPr lang="fr-FR" sz="2000" dirty="0" smtClean="0">
                <a:solidFill>
                  <a:srgbClr val="002060"/>
                </a:solidFill>
              </a:rPr>
              <a:t> Saadia</a:t>
            </a:r>
          </a:p>
          <a:p>
            <a:r>
              <a:rPr lang="fr-FR" sz="2400" b="1" i="1" dirty="0" smtClean="0">
                <a:solidFill>
                  <a:srgbClr val="002060"/>
                </a:solidFill>
              </a:rPr>
              <a:t>Classe</a:t>
            </a:r>
            <a:r>
              <a:rPr lang="fr-FR" dirty="0" smtClean="0"/>
              <a:t> : </a:t>
            </a:r>
            <a:r>
              <a:rPr lang="fr-FR" sz="2000" dirty="0" smtClean="0">
                <a:solidFill>
                  <a:srgbClr val="002060"/>
                </a:solidFill>
              </a:rPr>
              <a:t>4éme</a:t>
            </a:r>
            <a:r>
              <a:rPr lang="fr-FR" dirty="0" smtClean="0">
                <a:solidFill>
                  <a:srgbClr val="002060"/>
                </a:solidFill>
              </a:rPr>
              <a:t>1</a:t>
            </a:r>
            <a:r>
              <a:rPr lang="fr-FR" dirty="0" smtClean="0"/>
              <a:t>  </a:t>
            </a:r>
          </a:p>
        </p:txBody>
      </p:sp>
      <p:sp>
        <p:nvSpPr>
          <p:cNvPr id="4" name="ZoneTexte 3"/>
          <p:cNvSpPr txBox="1"/>
          <p:nvPr/>
        </p:nvSpPr>
        <p:spPr>
          <a:xfrm>
            <a:off x="1428728" y="1785926"/>
            <a:ext cx="5643602" cy="1323439"/>
          </a:xfrm>
          <a:prstGeom prst="rect">
            <a:avLst/>
          </a:prstGeom>
          <a:noFill/>
        </p:spPr>
        <p:txBody>
          <a:bodyPr wrap="square" rtlCol="0">
            <a:spAutoFit/>
          </a:bodyPr>
          <a:lstStyle/>
          <a:p>
            <a:pPr algn="ctr"/>
            <a:r>
              <a:rPr lang="fr-FR" sz="8000" b="1" i="1" dirty="0" smtClean="0">
                <a:solidFill>
                  <a:srgbClr val="002060"/>
                </a:solidFill>
                <a:effectLst>
                  <a:glow rad="228600">
                    <a:schemeClr val="accent5">
                      <a:satMod val="175000"/>
                      <a:alpha val="40000"/>
                    </a:schemeClr>
                  </a:glow>
                </a:effectLst>
                <a:latin typeface="Algerian" pitchFamily="82" charset="0"/>
              </a:rPr>
              <a:t>Fin</a:t>
            </a:r>
            <a:r>
              <a:rPr lang="fr-FR" dirty="0" smtClean="0"/>
              <a:t> </a:t>
            </a:r>
            <a:endParaRPr lang="fr-FR" dirty="0"/>
          </a:p>
        </p:txBody>
      </p:sp>
      <p:pic>
        <p:nvPicPr>
          <p:cNvPr id="5" name="06.Alamal Douce_psdojo.net.mp3">
            <a:hlinkClick r:id="" action="ppaction://media"/>
          </p:cNvPr>
          <p:cNvPicPr>
            <a:picLocks noRot="1" noChangeAspect="1"/>
          </p:cNvPicPr>
          <p:nvPr>
            <a:audioFile r:link="rId1"/>
          </p:nvPr>
        </p:nvPicPr>
        <p:blipFill>
          <a:blip r:embed="rId3"/>
          <a:stretch>
            <a:fillRect/>
          </a:stretch>
        </p:blipFill>
        <p:spPr>
          <a:xfrm>
            <a:off x="8643966" y="6553200"/>
            <a:ext cx="304800" cy="304800"/>
          </a:xfrm>
          <a:prstGeom prst="rect">
            <a:avLst/>
          </a:prstGeom>
        </p:spPr>
      </p:pic>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omenad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romenad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omenad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327</TotalTime>
  <Words>162</Words>
  <Application>Microsoft Office PowerPoint</Application>
  <PresentationFormat>Affichage à l'écran (4:3)</PresentationFormat>
  <Paragraphs>16</Paragraphs>
  <Slides>14</Slides>
  <Notes>1</Notes>
  <HiddenSlides>0</HiddenSlides>
  <MMClips>13</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Promenade</vt:lpstr>
      <vt:lpstr>Diapositive 1</vt:lpstr>
      <vt:lpstr>           À 660 métres   d’altitude , le   mont de   Yemma  Gouraya surplombe  la  ville  de  Béjaïa  située  au  nord-est  de  l’Algérie dans  la  région  de  basse  Kabylie . Il  abriterait  selon  la légende  locale  le  lieu  de  la  sépulture  de  la  sainte  patronne  de  la ville  de  Béjaïa,  Yemma  Gouraya,  la  sœur   de Yemma  Mezghitane,  sainte  patronne  de  Jijel  et   de  Yemma Timezrit, sainte  patronne  de  Timezrit. </vt:lpstr>
      <vt:lpstr>          Le mont de Yemma Gouraya  est une destination touristique par excellence .             D’abord ,  Le site du mont de Yemma Gouraya domine également le parc  national de Gouraya, classé réserve de biosphère par l’UNESCO en 2004 du fait de la richesse de son milieu marin et terrestre mais aussi grâce à ses monuments archéologiques. Il accueille chaque année plus d’un million de visiteurs, dont de nombreux pèlerins rendant visite à celle considérée comme étant la centième (et seule femme) figure sainte de la région. </vt:lpstr>
      <vt:lpstr>Diapositive 4</vt:lpstr>
      <vt:lpstr>      Ensuite , Gouraya signifierait la « protectrice de la montagne ». Au sommet du mont se trouve un fort édifié sur les ruines d’un mausolée servant à l’époque d’observatoire militaire datant de la présence espagnole au XVIème siècle et réaménagé par l’armée française au XIXème siècle.         Enfin ,divers plats à base de couscous et des sucreries sont offerts aux pèlerins qui viennent dans le but de prier ou remercier le ciel sous les chants religieux, tandis que les sommes offertes en offrande sont réutilisées dans le but d’aménager les lieux.           La beauté du mont de Yemma Gouraya, la richesse et la diversité de sa biosphère ainsi son importance spirituelle en fait l’un des sites à visiter en Algérie.  </vt:lpstr>
      <vt:lpstr>Diapositive 6</vt:lpstr>
      <vt:lpstr>Diapositive 7</vt:lpstr>
      <vt:lpstr>Diapositive 8</vt:lpstr>
      <vt:lpstr>Diapositive 9</vt:lpstr>
      <vt:lpstr>Diapositive 10</vt:lpstr>
      <vt:lpstr>Diapositive 11</vt:lpstr>
      <vt:lpstr>Diapositive 12</vt:lpstr>
      <vt:lpstr>Diapositive 13</vt:lpstr>
      <vt:lpstr>Diapositive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radia</dc:creator>
  <cp:lastModifiedBy>HP</cp:lastModifiedBy>
  <cp:revision>27</cp:revision>
  <dcterms:created xsi:type="dcterms:W3CDTF">2019-11-22T17:24:18Z</dcterms:created>
  <dcterms:modified xsi:type="dcterms:W3CDTF">2020-01-25T18:00:38Z</dcterms:modified>
</cp:coreProperties>
</file>